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70" r:id="rId3"/>
    <p:sldId id="268" r:id="rId4"/>
    <p:sldId id="272" r:id="rId5"/>
    <p:sldId id="281" r:id="rId6"/>
    <p:sldId id="282" r:id="rId7"/>
    <p:sldId id="274" r:id="rId8"/>
    <p:sldId id="283" r:id="rId9"/>
    <p:sldId id="275" r:id="rId10"/>
    <p:sldId id="276" r:id="rId11"/>
    <p:sldId id="279" r:id="rId12"/>
    <p:sldId id="280" r:id="rId13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2" d="100"/>
          <a:sy n="112" d="100"/>
        </p:scale>
        <p:origin x="-161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19FB-18EF-EC42-9011-71E189224EE4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DA4-4E2D-B144-85DA-3FFF824E15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84563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19FB-18EF-EC42-9011-71E189224EE4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DA4-4E2D-B144-85DA-3FFF824E15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694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19FB-18EF-EC42-9011-71E189224EE4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DA4-4E2D-B144-85DA-3FFF824E15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7086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45E01A3-4C3C-4D6A-8DD4-CE6DBB3478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101955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19FB-18EF-EC42-9011-71E189224EE4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DA4-4E2D-B144-85DA-3FFF824E15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5028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19FB-18EF-EC42-9011-71E189224EE4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DA4-4E2D-B144-85DA-3FFF824E15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7051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19FB-18EF-EC42-9011-71E189224EE4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DA4-4E2D-B144-85DA-3FFF824E15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6379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19FB-18EF-EC42-9011-71E189224EE4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DA4-4E2D-B144-85DA-3FFF824E15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6669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19FB-18EF-EC42-9011-71E189224EE4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DA4-4E2D-B144-85DA-3FFF824E15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9087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19FB-18EF-EC42-9011-71E189224EE4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DA4-4E2D-B144-85DA-3FFF824E15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9059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19FB-18EF-EC42-9011-71E189224EE4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DA4-4E2D-B144-85DA-3FFF824E15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175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A19FB-18EF-EC42-9011-71E189224EE4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F3DA4-4E2D-B144-85DA-3FFF824E15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866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A19FB-18EF-EC42-9011-71E189224EE4}" type="datetimeFigureOut">
              <a:rPr lang="ru-RU" smtClean="0"/>
              <a:pPr/>
              <a:t>01.12.2024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F3DA4-4E2D-B144-85DA-3FFF824E15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138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C:\Users\Ocean\Desktop\E\Мои документы\ЭКОЛИДАР\Новый лидар УФЛ-8\Фото УФЛ-8\Лучшие\Иоффе 2005-1 0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846659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61938" algn="ctr"/>
            <a:r>
              <a:rPr lang="ru-RU" sz="2400" b="1" dirty="0">
                <a:solidFill>
                  <a:schemeClr val="tx2"/>
                </a:solidFill>
              </a:rPr>
              <a:t>Дистанционное зондирование озера Иссык-Куль </a:t>
            </a:r>
            <a:endParaRPr lang="ru-RU" sz="2400" b="1" dirty="0" smtClean="0">
              <a:solidFill>
                <a:schemeClr val="tx2"/>
              </a:solidFill>
            </a:endParaRPr>
          </a:p>
          <a:p>
            <a:pPr marL="261938" algn="r"/>
            <a:endParaRPr lang="en-US" sz="2400" b="1" dirty="0" smtClean="0">
              <a:solidFill>
                <a:schemeClr val="tx2"/>
              </a:solidFill>
            </a:endParaRPr>
          </a:p>
          <a:p>
            <a:pPr marL="173038" algn="ctr"/>
            <a:r>
              <a:rPr lang="ru-RU" b="1" i="1" dirty="0" smtClean="0">
                <a:solidFill>
                  <a:schemeClr val="tx2"/>
                </a:solidFill>
              </a:rPr>
              <a:t>Пелевин </a:t>
            </a:r>
            <a:r>
              <a:rPr lang="ru-RU" b="1" i="1" dirty="0">
                <a:solidFill>
                  <a:schemeClr val="tx2"/>
                </a:solidFill>
              </a:rPr>
              <a:t>В.В</a:t>
            </a:r>
            <a:r>
              <a:rPr lang="ru-RU" b="1" i="1" dirty="0" smtClean="0">
                <a:solidFill>
                  <a:schemeClr val="tx2"/>
                </a:solidFill>
              </a:rPr>
              <a:t>. (1), </a:t>
            </a:r>
            <a:r>
              <a:rPr lang="ru-RU" b="1" i="1" dirty="0">
                <a:solidFill>
                  <a:schemeClr val="tx2"/>
                </a:solidFill>
              </a:rPr>
              <a:t>Мольков А.А</a:t>
            </a:r>
            <a:r>
              <a:rPr lang="ru-RU" b="1" i="1" dirty="0" smtClean="0">
                <a:solidFill>
                  <a:schemeClr val="tx2"/>
                </a:solidFill>
              </a:rPr>
              <a:t>. (1), </a:t>
            </a:r>
            <a:r>
              <a:rPr lang="ru-RU" b="1" i="1" dirty="0" err="1" smtClean="0">
                <a:solidFill>
                  <a:schemeClr val="tx2"/>
                </a:solidFill>
              </a:rPr>
              <a:t>Алымкулов</a:t>
            </a:r>
            <a:r>
              <a:rPr lang="ru-RU" b="1" i="1" dirty="0" smtClean="0">
                <a:solidFill>
                  <a:schemeClr val="tx2"/>
                </a:solidFill>
              </a:rPr>
              <a:t> С.Р. (2)</a:t>
            </a:r>
          </a:p>
          <a:p>
            <a:pPr marL="173038" algn="ctr"/>
            <a:endParaRPr lang="en-US" sz="1050" b="1" dirty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</a:rPr>
              <a:t>1: </a:t>
            </a:r>
            <a:r>
              <a:rPr lang="en-US" dirty="0" smtClean="0">
                <a:solidFill>
                  <a:schemeClr val="tx2"/>
                </a:solidFill>
              </a:rPr>
              <a:t>LIFeLiDAR SAS, </a:t>
            </a:r>
            <a:r>
              <a:rPr lang="ru-RU" dirty="0" smtClean="0">
                <a:solidFill>
                  <a:schemeClr val="tx2"/>
                </a:solidFill>
              </a:rPr>
              <a:t>Франция</a:t>
            </a:r>
            <a:endParaRPr lang="en-US" sz="1800" dirty="0" smtClean="0">
              <a:solidFill>
                <a:schemeClr val="tx2"/>
              </a:solidFill>
            </a:endParaRPr>
          </a:p>
          <a:p>
            <a:pPr algn="ctr"/>
            <a:r>
              <a:rPr lang="en-US" sz="1800" b="1" dirty="0" smtClean="0">
                <a:solidFill>
                  <a:schemeClr val="tx2"/>
                </a:solidFill>
              </a:rPr>
              <a:t>2: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r>
              <a:rPr lang="ru-RU" dirty="0" smtClean="0">
                <a:solidFill>
                  <a:schemeClr val="tx2"/>
                </a:solidFill>
              </a:rPr>
              <a:t>КГТУ им. </a:t>
            </a:r>
            <a:r>
              <a:rPr lang="ru-RU" dirty="0" err="1" smtClean="0">
                <a:solidFill>
                  <a:schemeClr val="tx2"/>
                </a:solidFill>
              </a:rPr>
              <a:t>И.Раззакова</a:t>
            </a: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1028" name="Picture 4" descr="C:\Users\vvpel\Google Диск\1\LIFL\LIFe LiDAR SAS\LOGO\фин\Logo LIFeLiDAR phras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771" y="1846659"/>
            <a:ext cx="3714229" cy="7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84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40488"/>
            <a:ext cx="9074340" cy="491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162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2975" y="665825"/>
            <a:ext cx="721754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ВЫВОДЫ</a:t>
            </a:r>
          </a:p>
          <a:p>
            <a:endParaRPr lang="ru-RU" dirty="0"/>
          </a:p>
          <a:p>
            <a:pPr marL="342900" indent="-342900">
              <a:buAutoNum type="arabicPeriod"/>
            </a:pPr>
            <a:r>
              <a:rPr lang="ru-RU" dirty="0" smtClean="0"/>
              <a:t>Лидарная съемка позволяет собрать десятки тысяч точек измерения ключевых параметров качества воды за 1 час полевых работ</a:t>
            </a:r>
          </a:p>
          <a:p>
            <a:pPr marL="342900" indent="-342900">
              <a:buAutoNum type="arabicPeriod"/>
            </a:pPr>
            <a:r>
              <a:rPr lang="ru-RU" dirty="0" smtClean="0"/>
              <a:t>Погрешность лидарных измерений хлорофилла а, растворенных органических веществ и взвеси в верхнем слое воды  составляет не более 10% при проведении калибровок по данным пробоотбора. Также возможен контроль загрязнений нефтепродуктами.</a:t>
            </a:r>
          </a:p>
          <a:p>
            <a:pPr marL="342900" indent="-342900">
              <a:buAutoNum type="arabicPeriod"/>
            </a:pPr>
            <a:r>
              <a:rPr lang="ru-RU" dirty="0" smtClean="0"/>
              <a:t>Одновременные измерения со спутником позволяют получить истинные значения параметров качества воды для конкретного спутникового снимка и разработать новые или валидировать существующие алгоритмы обработки спутниковых измерений цвета</a:t>
            </a:r>
          </a:p>
          <a:p>
            <a:pPr marL="342900" indent="-342900">
              <a:buAutoNum type="arabicPeriod"/>
            </a:pPr>
            <a:r>
              <a:rPr lang="ru-RU" dirty="0" smtClean="0"/>
              <a:t>Современные средства спутникового зондирования дают возможность организовать регулярный мониторинг озера Иссык-Куль с высоким пространственным разрешением, при условии проведения комплексных работ по калибровке средствами </a:t>
            </a:r>
            <a:r>
              <a:rPr lang="ru-RU" dirty="0" err="1" smtClean="0"/>
              <a:t>лидарнонго</a:t>
            </a:r>
            <a:r>
              <a:rPr lang="ru-RU" dirty="0" smtClean="0"/>
              <a:t> </a:t>
            </a:r>
            <a:r>
              <a:rPr lang="ru-RU" dirty="0" err="1" smtClean="0"/>
              <a:t>подспутникового</a:t>
            </a:r>
            <a:r>
              <a:rPr lang="ru-RU" dirty="0" smtClean="0"/>
              <a:t> зондирования, с учетом сезонного и пространственного фактора.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606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395288" y="908050"/>
            <a:ext cx="84978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539750" y="836613"/>
            <a:ext cx="8208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 sz="1800"/>
          </a:p>
        </p:txBody>
      </p:sp>
      <p:sp>
        <p:nvSpPr>
          <p:cNvPr id="10328" name="Text Box 88"/>
          <p:cNvSpPr txBox="1">
            <a:spLocks noChangeArrowheads="1"/>
          </p:cNvSpPr>
          <p:nvPr/>
        </p:nvSpPr>
        <p:spPr bwMode="auto">
          <a:xfrm>
            <a:off x="358775" y="188913"/>
            <a:ext cx="8785225" cy="641350"/>
          </a:xfrm>
          <a:prstGeom prst="rect">
            <a:avLst/>
          </a:prstGeom>
          <a:solidFill>
            <a:schemeClr val="bg1">
              <a:alpha val="60001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3600" b="1" dirty="0">
                <a:solidFill>
                  <a:schemeClr val="accent2"/>
                </a:solidFill>
              </a:rPr>
              <a:t>Thank </a:t>
            </a:r>
            <a:r>
              <a:rPr lang="en-US" altLang="ru-RU" sz="3600" b="1" dirty="0" smtClean="0">
                <a:solidFill>
                  <a:schemeClr val="accent2"/>
                </a:solidFill>
              </a:rPr>
              <a:t>you!</a:t>
            </a:r>
            <a:endParaRPr lang="ru-RU" altLang="ru-RU" sz="3600" b="1" dirty="0">
              <a:solidFill>
                <a:schemeClr val="accent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6948" y="1007470"/>
            <a:ext cx="7901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/>
              <a:t>Pelevin V, Koltsova E, Molkov A, Fedorov S, Alymkulov S, Konovalov B, Alymkulova M, Jumaliev K. Regional Models for Sentinel-2/MSI Imagery of Chlorophyll </a:t>
            </a:r>
            <a:r>
              <a:rPr lang="en-US" i="1" dirty="0"/>
              <a:t>a</a:t>
            </a:r>
            <a:r>
              <a:rPr lang="en-US" dirty="0"/>
              <a:t> and TSS, Obtained for Oligotrophic Issyk-Kul Lake Using High-Resolution LIF LiDAR Data. </a:t>
            </a:r>
            <a:r>
              <a:rPr lang="en-US" i="1" dirty="0"/>
              <a:t>Remote Sensing</a:t>
            </a:r>
            <a:r>
              <a:rPr lang="en-US" dirty="0"/>
              <a:t>. </a:t>
            </a:r>
            <a:r>
              <a:rPr lang="en-US" b="1" dirty="0"/>
              <a:t>2023</a:t>
            </a:r>
            <a:r>
              <a:rPr lang="en-US" dirty="0"/>
              <a:t>; 15(18):4443. https://doi.org/10.3390/rs15184443</a:t>
            </a:r>
            <a:endParaRPr lang="ru-RU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948" y="2352595"/>
            <a:ext cx="8144145" cy="348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6373" y="6010182"/>
            <a:ext cx="28452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www.lifelidar.com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94787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Ocean\Desktop\E\ПИРИТ\РАБОТА!!!\1 DISSER\Рисунки\114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3384376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Ocean\Desktop\E\Мои документы\ИОРАН\Articles\2015\Океанология\Спектры цвет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5958" y="1124744"/>
            <a:ext cx="4104456" cy="32179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755576" y="4869160"/>
            <a:ext cx="74888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u="sng" dirty="0"/>
              <a:t>Оптические процессы в ходе лазерного зондирования водной среды: </a:t>
            </a:r>
          </a:p>
          <a:p>
            <a:r>
              <a:rPr lang="ru-RU" sz="1600" dirty="0"/>
              <a:t>а) упругое рассеяние на частицах взвеси (без сдвига по частоте); </a:t>
            </a:r>
          </a:p>
          <a:p>
            <a:r>
              <a:rPr lang="ru-RU" sz="1600" dirty="0"/>
              <a:t>б) комбинационное (Рамановское) рассеяние на молекулах воды (со сдвигом по частоте); </a:t>
            </a:r>
            <a:endParaRPr lang="ru-RU" sz="1600" dirty="0" smtClean="0"/>
          </a:p>
          <a:p>
            <a:r>
              <a:rPr lang="ru-RU" sz="1600" dirty="0" smtClean="0"/>
              <a:t>в</a:t>
            </a:r>
            <a:r>
              <a:rPr lang="ru-RU" sz="1600" dirty="0"/>
              <a:t>) флуоресцентное излучение растворенных и взвешенных органических веществ </a:t>
            </a:r>
            <a:r>
              <a:rPr lang="ru-RU" sz="1600" dirty="0" smtClean="0"/>
              <a:t>(</a:t>
            </a:r>
            <a:r>
              <a:rPr lang="ru-RU" sz="1600" dirty="0"/>
              <a:t>в широком спектральном диапазоне) (</a:t>
            </a:r>
            <a:r>
              <a:rPr lang="en-US" sz="1600" dirty="0"/>
              <a:t>Fang</a:t>
            </a:r>
            <a:r>
              <a:rPr lang="ru-RU" sz="1600" dirty="0"/>
              <a:t>, 1994)</a:t>
            </a:r>
          </a:p>
          <a:p>
            <a:endParaRPr lang="ru-RU" dirty="0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3166110" y="4297752"/>
            <a:ext cx="7040880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algn="ctr">
              <a:defRPr sz="4400">
                <a:solidFill>
                  <a:schemeClr val="tx2"/>
                </a:solidFill>
                <a:latin typeface="Arial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200" dirty="0" smtClean="0"/>
              <a:t>Типичный спектр флуоресценции морской воды</a:t>
            </a:r>
            <a:endParaRPr lang="ru-RU" alt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50252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4624"/>
            <a:ext cx="9144000" cy="432048"/>
          </a:xfrm>
          <a:solidFill>
            <a:srgbClr val="FFC000">
              <a:alpha val="52000"/>
            </a:srgbClr>
          </a:solidFill>
        </p:spPr>
        <p:txBody>
          <a:bodyPr>
            <a:normAutofit fontScale="90000"/>
          </a:bodyPr>
          <a:lstStyle/>
          <a:p>
            <a:r>
              <a:rPr lang="ru-RU" altLang="ru-RU" sz="2400" smtClean="0"/>
              <a:t>Основные параметры флуоресцентного лидара УФЛ-9</a:t>
            </a:r>
            <a:endParaRPr lang="ru-RU" altLang="ru-RU" sz="2400"/>
          </a:p>
        </p:txBody>
      </p:sp>
      <p:pic>
        <p:nvPicPr>
          <p:cNvPr id="16392" name="Picture 8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058" y="915010"/>
            <a:ext cx="2524894" cy="190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3430" y="5013176"/>
            <a:ext cx="6273066" cy="162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79552" y="5132107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Случайные  и полные  погрешности измерений концентраций хлорофилла «а» [мкг/л], ООВ [мг/л] и взвеси [мг/л] лидарами УФЛ-8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УФЛ-9: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3888" y="764704"/>
            <a:ext cx="532859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Длина волны лазера – 355, 532 нм;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зондирования – 2 Гц;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зондирующего импульса (355 нм) – 1,5 мДж;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зондирующего импульса – 6 нс;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апертура приемника – 140 мм;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 дальностей работы – 2–30 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оптических каналов приемной системы – 4;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Постоянные спектральные каналы – 355, 404, 440 нм;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Сменные спектральные каналы приемника в турели –385, 424, 460, 497, 550, 620, 651, 685 нм;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 прибора, габариты – 35 кг, 700x500x230 мм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22410" y="3411942"/>
            <a:ext cx="58215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ДИАПАЗОНЫ ИЗМЕРЯЕМЫХ ВЕЛИЧИН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хлорофилла «а», мг/м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0,01÷400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 общего органического углерода,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мг/м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0,1÷100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окрашенное органическое вещество (a</a:t>
            </a:r>
            <a:r>
              <a:rPr lang="ru-RU" sz="1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ООВ,440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м</a:t>
            </a:r>
            <a:r>
              <a:rPr lang="ru-RU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0,003÷10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взвеси,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мг/л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0,1÷500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толщина слоя зондирования,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      				0,1–10.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36"/>
          <p:cNvPicPr/>
          <p:nvPr/>
        </p:nvPicPr>
        <p:blipFill>
          <a:blip r:embed="rId4"/>
          <a:stretch>
            <a:fillRect/>
          </a:stretch>
        </p:blipFill>
        <p:spPr>
          <a:xfrm>
            <a:off x="428058" y="2823099"/>
            <a:ext cx="2524894" cy="182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252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9302" y="2355169"/>
            <a:ext cx="6361005" cy="30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vvpel\Google Диск\1\LIFL\CONFERENCES\16. Cholpon-Ata 29.11.24\Доклад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6948" y="95096"/>
            <a:ext cx="2854818" cy="214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8272" y="5681709"/>
            <a:ext cx="8211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Район работ в июле 2022 г. Измерения проводились ультрафиолетовым флуоресцентным лидаром УФЛ-9 одновременно со спутниковой съемкой </a:t>
            </a:r>
            <a:r>
              <a:rPr lang="en-US" dirty="0" smtClean="0"/>
              <a:t>Sentinel-2\MSI </a:t>
            </a:r>
            <a:r>
              <a:rPr lang="ru-RU" dirty="0" smtClean="0"/>
              <a:t>с пространственным разрешением 10 м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042" y="99197"/>
            <a:ext cx="3535717" cy="2182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3158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9"/>
          <p:cNvPicPr/>
          <p:nvPr/>
        </p:nvPicPr>
        <p:blipFill>
          <a:blip r:embed="rId2"/>
          <a:stretch>
            <a:fillRect/>
          </a:stretch>
        </p:blipFill>
        <p:spPr>
          <a:xfrm>
            <a:off x="4891595" y="876556"/>
            <a:ext cx="3852909" cy="3133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592" y="4685674"/>
            <a:ext cx="77889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Спутниковый снимок радиометром </a:t>
            </a:r>
            <a:r>
              <a:rPr lang="en-US" dirty="0" smtClean="0"/>
              <a:t>MSI </a:t>
            </a:r>
            <a:r>
              <a:rPr lang="ru-RU" dirty="0" smtClean="0"/>
              <a:t>с наложенным на него треком подспутниковых измерений лидаром УФЛ-9  16 июля 2022 (справа). </a:t>
            </a:r>
            <a:br>
              <a:rPr lang="ru-RU" dirty="0" smtClean="0"/>
            </a:br>
            <a:r>
              <a:rPr lang="ru-RU" dirty="0" smtClean="0"/>
              <a:t>Спутник </a:t>
            </a:r>
            <a:r>
              <a:rPr lang="en-US" dirty="0" smtClean="0"/>
              <a:t>Sentinel-2</a:t>
            </a:r>
            <a:r>
              <a:rPr lang="ru-RU" dirty="0" smtClean="0"/>
              <a:t> (слева).</a:t>
            </a:r>
            <a:endParaRPr lang="en-US" dirty="0" smtClean="0"/>
          </a:p>
          <a:p>
            <a:endParaRPr lang="en-US" dirty="0"/>
          </a:p>
          <a:p>
            <a:endParaRPr lang="ru-RU" dirty="0"/>
          </a:p>
        </p:txBody>
      </p:sp>
      <p:pic>
        <p:nvPicPr>
          <p:cNvPr id="4098" name="Picture 2" descr="C:\Users\vvpel\Google Диск\1\LIFL\CONFERENCES\16. Cholpon-Ata 29.11.24\Доклад\Sentinel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589" y="876556"/>
            <a:ext cx="4180443" cy="3133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951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vpel\Google Диск\1\LIFL\CONFERENCES\2023 HYPERNETS Brussels\Report\калибровка И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95" y="4000697"/>
            <a:ext cx="8427765" cy="26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423" y="260648"/>
            <a:ext cx="2592288" cy="339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09831"/>
            <a:ext cx="3925644" cy="270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435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vvpel\Google Диск\1\LIFL\CONFERENCES\2023 HYPERNETS Brussels\Report\модель CHL для И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860" y="3645024"/>
            <a:ext cx="7434842" cy="258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vvpel\Google Диск\1\LIFL\CONFERENCES\2023 HYPERNETS Brussels\Report\модель TSM для ИК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325363" cy="25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626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vvpel\Google Диск\1\LIFL\CONFERENCES\2023 HYPERNETS Brussels\Report\Lidar maps И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293199" cy="354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8727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6339" y="768096"/>
            <a:ext cx="8757661" cy="461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4159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456</Words>
  <Application>Microsoft Office PowerPoint</Application>
  <PresentationFormat>Экран (4:3)</PresentationFormat>
  <Paragraphs>40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Основные параметры флуоресцентного лидара УФЛ-9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varvara osokina</dc:creator>
  <cp:lastModifiedBy>kanavo@yandex.ru</cp:lastModifiedBy>
  <cp:revision>40</cp:revision>
  <dcterms:created xsi:type="dcterms:W3CDTF">2017-11-13T07:08:50Z</dcterms:created>
  <dcterms:modified xsi:type="dcterms:W3CDTF">2024-12-01T07:20:41Z</dcterms:modified>
</cp:coreProperties>
</file>